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68" r:id="rId3"/>
    <p:sldId id="258" r:id="rId4"/>
    <p:sldId id="261" r:id="rId5"/>
    <p:sldId id="303" r:id="rId6"/>
    <p:sldId id="304" r:id="rId7"/>
    <p:sldId id="305" r:id="rId8"/>
    <p:sldId id="282" r:id="rId9"/>
    <p:sldId id="286" r:id="rId10"/>
    <p:sldId id="307" r:id="rId11"/>
    <p:sldId id="310" r:id="rId12"/>
    <p:sldId id="308" r:id="rId13"/>
    <p:sldId id="309" r:id="rId14"/>
    <p:sldId id="288" r:id="rId15"/>
    <p:sldId id="260" r:id="rId16"/>
    <p:sldId id="299" r:id="rId17"/>
    <p:sldId id="277" r:id="rId18"/>
    <p:sldId id="311" r:id="rId19"/>
    <p:sldId id="297" r:id="rId20"/>
    <p:sldId id="312" r:id="rId21"/>
    <p:sldId id="300" r:id="rId22"/>
    <p:sldId id="284" r:id="rId23"/>
    <p:sldId id="279" r:id="rId24"/>
    <p:sldId id="283" r:id="rId25"/>
    <p:sldId id="290" r:id="rId26"/>
    <p:sldId id="264" r:id="rId27"/>
    <p:sldId id="285" r:id="rId28"/>
    <p:sldId id="306" r:id="rId29"/>
    <p:sldId id="289" r:id="rId30"/>
    <p:sldId id="272" r:id="rId31"/>
    <p:sldId id="287" r:id="rId32"/>
    <p:sldId id="291" r:id="rId33"/>
    <p:sldId id="294" r:id="rId34"/>
    <p:sldId id="295" r:id="rId35"/>
    <p:sldId id="296" r:id="rId36"/>
    <p:sldId id="293" r:id="rId37"/>
    <p:sldId id="280" r:id="rId38"/>
    <p:sldId id="298" r:id="rId39"/>
    <p:sldId id="301" r:id="rId40"/>
    <p:sldId id="302" r:id="rId41"/>
    <p:sldId id="266" r:id="rId42"/>
    <p:sldId id="273" r:id="rId43"/>
    <p:sldId id="269" r:id="rId44"/>
    <p:sldId id="278" r:id="rId45"/>
    <p:sldId id="274" r:id="rId46"/>
    <p:sldId id="265" r:id="rId47"/>
    <p:sldId id="271" r:id="rId48"/>
    <p:sldId id="267" r:id="rId49"/>
    <p:sldId id="262" r:id="rId50"/>
    <p:sldId id="275" r:id="rId51"/>
    <p:sldId id="270" r:id="rId52"/>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618" y="96"/>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2016/11/5</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4</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7</a:t>
            </a:fld>
            <a:endParaRPr lang="zh-CN" altLang="en-US"/>
          </a:p>
        </p:txBody>
      </p:sp>
    </p:spTree>
    <p:extLst>
      <p:ext uri="{BB962C8B-B14F-4D97-AF65-F5344CB8AC3E}">
        <p14:creationId xmlns:p14="http://schemas.microsoft.com/office/powerpoint/2010/main" val="4183548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10</a:t>
            </a:fld>
            <a:endParaRPr lang="zh-CN" altLang="en-US"/>
          </a:p>
        </p:txBody>
      </p:sp>
    </p:spTree>
    <p:extLst>
      <p:ext uri="{BB962C8B-B14F-4D97-AF65-F5344CB8AC3E}">
        <p14:creationId xmlns:p14="http://schemas.microsoft.com/office/powerpoint/2010/main" val="314200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13</a:t>
            </a:fld>
            <a:endParaRPr lang="zh-CN" altLang="en-US"/>
          </a:p>
        </p:txBody>
      </p:sp>
    </p:spTree>
    <p:extLst>
      <p:ext uri="{BB962C8B-B14F-4D97-AF65-F5344CB8AC3E}">
        <p14:creationId xmlns:p14="http://schemas.microsoft.com/office/powerpoint/2010/main" val="28804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20</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28</a:t>
            </a:fld>
            <a:endParaRPr lang="zh-CN" altLang="en-US"/>
          </a:p>
        </p:txBody>
      </p:sp>
    </p:spTree>
    <p:extLst>
      <p:ext uri="{BB962C8B-B14F-4D97-AF65-F5344CB8AC3E}">
        <p14:creationId xmlns:p14="http://schemas.microsoft.com/office/powerpoint/2010/main" val="7017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2016/11/5</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2016/11/5</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2016/11/5</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2016/11/5</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2016/11/5</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2016/11/5</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93642869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5456635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7397895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6319732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000000"/>
                  </a:solidFill>
                  <a:ea typeface="微软雅黑" panose="020B0503020204020204" pitchFamily="34" charset="-122"/>
                </a:rPr>
                <a:t>脚本语法</a:t>
              </a:r>
              <a:endParaRPr lang="zh-CN" altLang="en-US" sz="2222" dirty="0">
                <a:solidFill>
                  <a:srgbClr val="000000"/>
                </a:solidFill>
                <a:ea typeface="微软雅黑" panose="020B0503020204020204" pitchFamily="34" charset="-122"/>
              </a:endParaRP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zh-CN" altLang="en-US"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zh-CN" altLang="en-US" sz="2222" dirty="0">
                <a:solidFill>
                  <a:srgbClr val="7F7F7F"/>
                </a:solidFill>
                <a:ea typeface="微软雅黑" panose="020B0503020204020204" pitchFamily="34" charset="-122"/>
              </a:endParaRP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000000"/>
                  </a:solidFill>
                  <a:ea typeface="微软雅黑" panose="020B0503020204020204" pitchFamily="34" charset="-122"/>
                </a:rPr>
                <a:t>定位元素</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zh-CN" altLang="en-US" sz="2222" dirty="0">
                <a:solidFill>
                  <a:srgbClr val="7F7F7F"/>
                </a:solidFill>
                <a:ea typeface="微软雅黑" panose="020B0503020204020204" pitchFamily="34" charset="-122"/>
              </a:endParaRP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sample.html</a:t>
              </a:r>
              <a:endPar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回放观察定位元素的自动化测试脚本；</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单步执行回放；</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合理布局窗口；</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参考被测网页及其源代码；</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合理布局窗口，手工完成脚本编写；</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zh-CN" altLang="en-US" sz="2222" dirty="0">
                <a:solidFill>
                  <a:srgbClr val="7F7F7F"/>
                </a:solidFill>
                <a:ea typeface="微软雅黑" panose="020B0503020204020204" pitchFamily="34" charset="-122"/>
              </a:endParaRP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000000"/>
                  </a:solidFill>
                  <a:ea typeface="微软雅黑" panose="020B0503020204020204" pitchFamily="34" charset="-122"/>
                </a:rPr>
                <a:t>断言和验证</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ATOOL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dirty="0">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dirty="0">
                  <a:solidFill>
                    <a:srgbClr val="D8D8D8"/>
                  </a:solidFill>
                  <a:latin typeface="DotumChe" panose="020B0609000101010101" pitchFamily="49" charset="-127"/>
                  <a:ea typeface="Meiryo UI" panose="020B0604030504040204"/>
                  <a:sym typeface="DotumChe" panose="020B0609000101010101" pitchFamily="49" charset="-127"/>
                </a:rPr>
                <a:t> http://www.atool.org</a:t>
              </a: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 开发者工具</a:t>
              </a: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中文汉字相关；</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测试并验证该类工具页面；</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测试完工具页之后返回首页；</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zh-CN" altLang="en-US" sz="2222" dirty="0">
                <a:solidFill>
                  <a:srgbClr val="7F7F7F"/>
                </a:solidFill>
                <a:ea typeface="微软雅黑" panose="020B0503020204020204" pitchFamily="34" charset="-122"/>
              </a:endParaRP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000000"/>
                  </a:solidFill>
                  <a:ea typeface="微软雅黑" panose="020B0503020204020204" pitchFamily="34" charset="-122"/>
                </a:rPr>
                <a:t>调试脚本</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en-US" altLang="zh-CN" sz="2222">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en-US" altLang="zh-CN" sz="2222">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en-US" altLang="zh-CN" sz="2222">
                <a:solidFill>
                  <a:srgbClr val="7F7F7F"/>
                </a:solidFill>
                <a:ea typeface="微软雅黑" panose="020B0503020204020204" pitchFamily="34" charset="-122"/>
              </a:endParaRP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193687"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功能界面</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6386" name="Picture 2" descr="Introduction to Selenium IDE"/>
          <p:cNvPicPr>
            <a:picLocks noChangeAspect="1" noChangeArrowheads="1"/>
          </p:cNvPicPr>
          <p:nvPr/>
        </p:nvPicPr>
        <p:blipFill>
          <a:blip r:embed="rId2" cstate="print"/>
          <a:srcRect/>
          <a:stretch>
            <a:fillRect/>
          </a:stretch>
        </p:blipFill>
        <p:spPr bwMode="auto">
          <a:xfrm>
            <a:off x="1698659" y="1027871"/>
            <a:ext cx="4487319" cy="4327058"/>
          </a:xfrm>
          <a:prstGeom prst="rect">
            <a:avLst/>
          </a:prstGeom>
          <a:noFill/>
        </p:spPr>
      </p:pic>
      <p:pic>
        <p:nvPicPr>
          <p:cNvPr id="15" name="Picture 2" descr="Introduction to Selenium IDE"/>
          <p:cNvPicPr>
            <a:picLocks noChangeAspect="1" noChangeArrowheads="1"/>
          </p:cNvPicPr>
          <p:nvPr/>
        </p:nvPicPr>
        <p:blipFill>
          <a:blip r:embed="rId2" cstate="print"/>
          <a:srcRect/>
          <a:stretch>
            <a:fillRect/>
          </a:stretch>
        </p:blipFill>
        <p:spPr bwMode="auto">
          <a:xfrm>
            <a:off x="1243807" y="-9524"/>
            <a:ext cx="5926667" cy="5715000"/>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hidden"/>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165766"/>
            <a:chOff x="1" y="0"/>
            <a:chExt cx="3217885" cy="3749427"/>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372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在线计算器网站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http://www.zxjsq.net/</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测试基础型计算器的功能；</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制作加法功能的自动化测试脚本；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制作减法功能的自动化测试脚本；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制作乘法功能的自动化测试脚本；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制作除法功能的自动化测试脚本；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6.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要求有必要的注释；</a:t>
              </a: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36978"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Selenese</a:t>
              </a:r>
              <a:endParaRPr lang="zh-CN" altLang="en-US" sz="2222" dirty="0">
                <a:solidFill>
                  <a:srgbClr val="7F7F7F"/>
                </a:solidFill>
                <a:ea typeface="微软雅黑" panose="020B0503020204020204" pitchFamily="34" charset="-122"/>
              </a:endParaRP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en-US" altLang="zh-CN" sz="2222">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000000"/>
                  </a:solidFill>
                  <a:ea typeface="微软雅黑" panose="020B0503020204020204" pitchFamily="34" charset="-122"/>
                </a:rPr>
                <a:t>常用命令</a:t>
              </a:r>
              <a:endParaRPr lang="zh-CN" altLang="en-US" sz="2222" dirty="0">
                <a:solidFill>
                  <a:srgbClr val="000000"/>
                </a:solidFill>
                <a:ea typeface="微软雅黑" panose="020B0503020204020204" pitchFamily="34" charset="-122"/>
              </a:endParaRP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en-US" altLang="zh-CN" sz="2222">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en-US" altLang="zh-CN" sz="2222">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5587571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a:solidFill>
                    <a:srgbClr val="D8D8D8"/>
                  </a:solidFill>
                  <a:latin typeface="Meiryo UI"/>
                  <a:ea typeface="微软雅黑" panose="020B0503020204020204" pitchFamily="34" charset="-122"/>
                  <a:sym typeface="DotumChe" panose="020B0609000101010101" pitchFamily="49" charset="-127"/>
                </a:rPr>
                <a:t>Selenium IDE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2. echo</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3. highlight</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4. open/openWindow</a:t>
              </a: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           /openWindowAndWait</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5. click/clickAndWait</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6. assertTitle/verifyTitle</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7. verifyText</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Meiryo UI"/>
                  <a:ea typeface="微软雅黑" panose="020B0503020204020204" pitchFamily="34" charset="-122"/>
                  <a:sym typeface="DotumChe" panose="020B0609000101010101" pitchFamily="49" charset="-127"/>
                </a:rPr>
                <a:t>8. verifyElementPresent</a:t>
              </a:r>
              <a:r>
                <a:rPr lang="zh-CN" altLang="en-US" sz="1444">
                  <a:solidFill>
                    <a:srgbClr val="D8D8D8"/>
                  </a:solidFill>
                  <a:latin typeface="Meiryo UI"/>
                  <a:ea typeface="微软雅黑" panose="020B0503020204020204" pitchFamily="34" charset="-122"/>
                  <a:sym typeface="DotumChe" panose="020B0609000101010101" pitchFamily="49" charset="-127"/>
                </a:rPr>
                <a:t>；</a:t>
              </a:r>
              <a:endParaRPr lang="en-US" altLang="zh-CN" sz="1444">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69607875"/>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193687"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常用命令</a:t>
              </a:r>
              <a:endParaRPr lang="zh-CN" altLang="en-US" sz="2222" dirty="0">
                <a:solidFill>
                  <a:srgbClr val="7F7F7F"/>
                </a:solidFill>
                <a:ea typeface="微软雅黑" panose="020B0503020204020204" pitchFamily="34" charset="-122"/>
              </a:endParaRP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脚本语法</a:t>
              </a:r>
              <a:endParaRPr lang="zh-CN" altLang="en-US"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定位元素</a:t>
              </a:r>
              <a:endParaRPr lang="zh-CN" altLang="en-US" sz="2222" dirty="0">
                <a:solidFill>
                  <a:srgbClr val="7F7F7F"/>
                </a:solidFill>
                <a:ea typeface="微软雅黑" panose="020B0503020204020204" pitchFamily="34" charset="-122"/>
              </a:endParaRP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Selenese</a:t>
              </a:r>
              <a:endParaRPr lang="zh-CN" altLang="en-US" sz="2222" dirty="0">
                <a:solidFill>
                  <a:srgbClr val="000000"/>
                </a:solidFill>
                <a:ea typeface="微软雅黑" panose="020B0503020204020204" pitchFamily="34" charset="-122"/>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45054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断言和验证</a:t>
              </a:r>
              <a:endParaRPr lang="zh-CN" altLang="en-US"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rgbClr val="7F7F7F"/>
                  </a:solidFill>
                  <a:ea typeface="微软雅黑" panose="020B0503020204020204" pitchFamily="34" charset="-122"/>
                </a:rPr>
                <a:t>调试脚本</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Action</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动作类命令</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260</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操作应用程序的状态</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操作</a:t>
              </a:r>
              <a:r>
                <a:rPr lang="en-US" altLang="zh-CN" sz="1444">
                  <a:latin typeface="+mn-ea"/>
                  <a:ea typeface="+mn-ea"/>
                  <a:sym typeface="DotumChe" panose="020B0609000101010101" pitchFamily="49" charset="-127"/>
                </a:rPr>
                <a:t>UI</a:t>
              </a:r>
              <a:r>
                <a:rPr lang="zh-CN" altLang="en-US" sz="1444">
                  <a:latin typeface="+mn-ea"/>
                  <a:ea typeface="+mn-ea"/>
                  <a:sym typeface="DotumChe" panose="020B0609000101010101" pitchFamily="49" charset="-127"/>
                </a:rPr>
                <a:t>元素</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调试程序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按键操作</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鼠标操作</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设置状态</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Accessors</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访问器类命令</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56</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检查应用程序状态</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结果存储在变量中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a:t>
              </a:r>
              <a:r>
                <a:rPr lang="zh-CN" altLang="en-US" sz="1440">
                  <a:solidFill>
                    <a:srgbClr val="000000"/>
                  </a:solidFill>
                  <a:latin typeface="+mn-ea"/>
                  <a:sym typeface="DotumChe" panose="020B0609000101010101" pitchFamily="49" charset="-127"/>
                </a:rPr>
                <a:t>命令</a:t>
              </a:r>
              <a:endParaRPr lang="en-US" altLang="zh-CN" sz="1440">
                <a:solidFill>
                  <a:srgbClr val="000000"/>
                </a:solidFill>
                <a:latin typeface="+mn-ea"/>
                <a:sym typeface="DotumChe" panose="020B0609000101010101" pitchFamily="49" charset="-127"/>
              </a:endParaRPr>
            </a:p>
            <a:p>
              <a:pPr eaLnBrk="1" hangingPunct="1">
                <a:spcAft>
                  <a:spcPts val="667"/>
                </a:spcAft>
                <a:defRPr/>
              </a:pPr>
              <a:r>
                <a:rPr lang="zh-CN" altLang="en-US" sz="1440">
                  <a:solidFill>
                    <a:srgbClr val="000000"/>
                  </a:solidFill>
                  <a:latin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a:t>
              </a:r>
              <a:r>
                <a:rPr lang="zh-CN" altLang="en-US" sz="1440">
                  <a:solidFill>
                    <a:srgbClr val="000000"/>
                  </a:solidFill>
                  <a:latin typeface="+mn-ea"/>
                  <a:sym typeface="DotumChe" panose="020B0609000101010101" pitchFamily="49" charset="-127"/>
                </a:rPr>
                <a:t>为前缀</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Assertions</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判断类命令</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218</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验证程序状态符合预期</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分三大类</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assert </a:t>
              </a:r>
              <a:r>
                <a:rPr lang="zh-CN" altLang="en-US" sz="1333">
                  <a:solidFill>
                    <a:srgbClr val="000000"/>
                  </a:solidFill>
                  <a:latin typeface="+mn-ea"/>
                  <a:ea typeface="+mn-ea"/>
                  <a:sym typeface="DotumChe" panose="020B0609000101010101" pitchFamily="49" charset="-127"/>
                </a:rPr>
                <a:t>断言类 </a:t>
              </a:r>
              <a:r>
                <a:rPr lang="en-US" altLang="zh-CN" sz="1333">
                  <a:solidFill>
                    <a:srgbClr val="000000"/>
                  </a:solidFill>
                  <a:latin typeface="+mn-ea"/>
                  <a:ea typeface="+mn-ea"/>
                  <a:sym typeface="DotumChe" panose="020B0609000101010101" pitchFamily="49" charset="-127"/>
                </a:rPr>
                <a:t>109</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 </a:t>
              </a:r>
              <a:r>
                <a:rPr lang="zh-CN" altLang="en-US" sz="1333">
                  <a:solidFill>
                    <a:srgbClr val="000000"/>
                  </a:solidFill>
                  <a:latin typeface="+mn-ea"/>
                  <a:ea typeface="+mn-ea"/>
                  <a:sym typeface="DotumChe" panose="020B0609000101010101" pitchFamily="49" charset="-127"/>
                </a:rPr>
                <a:t>验证类 </a:t>
              </a:r>
              <a:r>
                <a:rPr lang="en-US" altLang="zh-CN" sz="1333">
                  <a:solidFill>
                    <a:srgbClr val="000000"/>
                  </a:solidFill>
                  <a:latin typeface="+mn-ea"/>
                  <a:ea typeface="+mn-ea"/>
                  <a:sym typeface="DotumChe" panose="020B0609000101010101" pitchFamily="49" charset="-127"/>
                </a:rPr>
                <a:t>109</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waitFor </a:t>
              </a:r>
              <a:r>
                <a:rPr lang="zh-CN" altLang="en-US" sz="1333">
                  <a:solidFill>
                    <a:srgbClr val="000000"/>
                  </a:solidFill>
                  <a:latin typeface="+mn-ea"/>
                  <a:ea typeface="+mn-ea"/>
                  <a:sym typeface="DotumChe" panose="020B0609000101010101" pitchFamily="49" charset="-127"/>
                </a:rPr>
                <a:t>等待类 </a:t>
              </a:r>
              <a:r>
                <a:rPr lang="en-US" altLang="zh-CN" sz="1333">
                  <a:solidFill>
                    <a:srgbClr val="000000"/>
                  </a:solidFill>
                  <a:latin typeface="+mn-ea"/>
                  <a:ea typeface="+mn-ea"/>
                  <a:sym typeface="DotumChe" panose="020B0609000101010101" pitchFamily="49" charset="-127"/>
                </a:rPr>
                <a:t>112</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三类命令基本相同</a:t>
              </a:r>
              <a:endParaRPr lang="en-US" altLang="zh-CN" sz="1333">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en-US" altLang="zh-CN" sz="2222" b="1">
                <a:solidFill>
                  <a:srgbClr val="005374"/>
                </a:solidFill>
                <a:latin typeface="Malgun Gothic" panose="020B0503020000020004" pitchFamily="34" charset="-127"/>
                <a:ea typeface="微软雅黑" panose="020B0503020204020204" pitchFamily="34" charset="-122"/>
                <a:sym typeface="DotumChe" panose="020B0609000101010101" pitchFamily="49" charset="-127"/>
              </a:rPr>
              <a:t>lenese</a:t>
            </a:r>
            <a:r>
              <a:rPr lang="zh-CN" altLang="en-US" sz="2222" b="1">
                <a:solidFill>
                  <a:srgbClr val="005374"/>
                </a:solidFill>
                <a:latin typeface="Malgun Gothic" panose="020B0503020000020004" pitchFamily="34" charset="-127"/>
                <a:ea typeface="微软雅黑" panose="020B0503020204020204" pitchFamily="34" charset="-122"/>
                <a:sym typeface="DotumChe" panose="020B0609000101010101" pitchFamily="49" charset="-127"/>
              </a:rPr>
              <a:t>（</a:t>
            </a:r>
            <a:r>
              <a:rPr lang="en-US" altLang="zh-CN" sz="2222" b="1">
                <a:solidFill>
                  <a:srgbClr val="005374"/>
                </a:solidFill>
                <a:latin typeface="Malgun Gothic" panose="020B0503020000020004" pitchFamily="34" charset="-127"/>
                <a:ea typeface="微软雅黑" panose="020B0503020204020204" pitchFamily="34" charset="-122"/>
                <a:sym typeface="DotumChe" panose="020B0609000101010101" pitchFamily="49" charset="-127"/>
              </a:rPr>
              <a:t>534Cmds</a:t>
            </a:r>
            <a:r>
              <a:rPr lang="zh-CN" altLang="en-US" sz="2222" b="1">
                <a:solidFill>
                  <a:srgbClr val="005374"/>
                </a:solidFill>
                <a:latin typeface="Malgun Gothic" panose="020B0503020000020004" pitchFamily="34" charset="-127"/>
                <a:ea typeface="微软雅黑" panose="020B0503020204020204" pitchFamily="34" charset="-122"/>
                <a:sym typeface="DotumChe" panose="020B0609000101010101" pitchFamily="49" charset="-127"/>
              </a:rPr>
              <a: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2917</TotalTime>
  <Pages>0</Pages>
  <Words>2681</Words>
  <Characters>0</Characters>
  <Application>Microsoft Office PowerPoint</Application>
  <DocSecurity>0</DocSecurity>
  <PresentationFormat>全屏显示(16:10)</PresentationFormat>
  <Lines>0</Lines>
  <Paragraphs>737</Paragraphs>
  <Slides>51</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王顶</cp:lastModifiedBy>
  <cp:revision>246</cp:revision>
  <dcterms:created xsi:type="dcterms:W3CDTF">2014-04-14T22:42:00Z</dcterms:created>
  <dcterms:modified xsi:type="dcterms:W3CDTF">2016-11-06T01:37:30Z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